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AA1B1-A9AE-AB91-6B43-93BDD98BCBE0}" v="1062" dt="2023-10-27T14:00:15.305"/>
    <p1510:client id="{319BF866-7805-4FE1-9C43-D27162AAECCD}" v="46" dt="2023-10-27T13:41:42.848"/>
    <p1510:client id="{4C708BF4-E8ED-43A4-94FB-ED6182B6CDB8}" v="24" dt="2023-10-27T13:42:41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85AFE-749F-40E1-98F9-0C0B2FC09D6F}" type="datetimeFigureOut"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68D82-D237-406A-8C5C-63358765AF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9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FAREEEEEEEEEEEEEES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68D82-D237-406A-8C5C-63358765AF65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1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ésultat d’images pour  star wars gif noire">
            <a:extLst>
              <a:ext uri="{FF2B5EF4-FFF2-40B4-BE49-F238E27FC236}">
                <a16:creationId xmlns:a16="http://schemas.microsoft.com/office/drawing/2014/main" id="{F54C655C-ED7E-F191-AF9A-AB8FB51B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03" y="-2670"/>
            <a:ext cx="16270663" cy="68633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34117" y="1934329"/>
            <a:ext cx="4760376" cy="2704462"/>
          </a:xfr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err="1">
                <a:solidFill>
                  <a:schemeClr val="bg1"/>
                </a:solidFill>
                <a:latin typeface="Times New Roman"/>
                <a:cs typeface="Times New Roman"/>
              </a:rPr>
              <a:t>Projet</a:t>
            </a:r>
            <a:r>
              <a:rPr lang="en-US" sz="4800">
                <a:solidFill>
                  <a:schemeClr val="bg1"/>
                </a:solidFill>
                <a:latin typeface="Times New Roman"/>
                <a:cs typeface="Times New Roman"/>
              </a:rPr>
              <a:t> MERN </a:t>
            </a:r>
            <a:br>
              <a:rPr lang="en-US" sz="4800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sz="4800">
                <a:solidFill>
                  <a:schemeClr val="bg1"/>
                </a:solidFill>
                <a:latin typeface="Times New Roman"/>
                <a:cs typeface="Times New Roman"/>
              </a:rPr>
              <a:t>GALAXY TOUR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01" y="5422561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solidFill>
                  <a:srgbClr val="0070C0"/>
                </a:solidFill>
                <a:latin typeface="Times New Roman"/>
                <a:cs typeface="Times New Roman"/>
              </a:rPr>
              <a:t>Membre : Fares MEZIANI</a:t>
            </a:r>
            <a:endParaRPr lang="en-US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l"/>
            <a:r>
              <a:rPr lang="en-US" sz="2000">
                <a:solidFill>
                  <a:srgbClr val="0070C0"/>
                </a:solidFill>
                <a:latin typeface="Times New Roman"/>
                <a:cs typeface="Times New Roman"/>
              </a:rPr>
              <a:t>                 Julia LOGANATHAN</a:t>
            </a:r>
          </a:p>
          <a:p>
            <a:pPr algn="l"/>
            <a:r>
              <a:rPr lang="en-US" sz="2000">
                <a:solidFill>
                  <a:srgbClr val="0070C0"/>
                </a:solidFill>
                <a:latin typeface="Times New Roman"/>
                <a:cs typeface="Times New Roman"/>
              </a:rPr>
              <a:t>                 Oussama CHERIF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FF416-1826-5C3A-D413-33B3AC542BF3}"/>
              </a:ext>
            </a:extLst>
          </p:cNvPr>
          <p:cNvSpPr txBox="1"/>
          <p:nvPr/>
        </p:nvSpPr>
        <p:spPr>
          <a:xfrm>
            <a:off x="437215" y="580867"/>
            <a:ext cx="811964" cy="2308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latin typeface="Times New Roman"/>
                <a:cs typeface="Times New Roman"/>
              </a:rPr>
              <a:t>Groupe 3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7" name="Picture 6" descr="Rentrées 2023 sur tous nos campus IPSSI, école informatique">
            <a:extLst>
              <a:ext uri="{FF2B5EF4-FFF2-40B4-BE49-F238E27FC236}">
                <a16:creationId xmlns:a16="http://schemas.microsoft.com/office/drawing/2014/main" id="{DBE97B45-C22C-E9E7-36D7-9C813C3E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225" y="6336940"/>
            <a:ext cx="1266333" cy="5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Starry Milky Way Galaxy image - Free stock photo - Public Domain photo ...">
            <a:extLst>
              <a:ext uri="{FF2B5EF4-FFF2-40B4-BE49-F238E27FC236}">
                <a16:creationId xmlns:a16="http://schemas.microsoft.com/office/drawing/2014/main" id="{BE8E6C81-CD55-2D95-DD34-12BBE1181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62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37" y="875758"/>
            <a:ext cx="5219885" cy="51095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86" y="673591"/>
            <a:ext cx="5565913" cy="54154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734" y="1041621"/>
            <a:ext cx="4953365" cy="480152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6871" y="1701388"/>
            <a:ext cx="4181444" cy="1042921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0070C0"/>
                </a:solidFill>
                <a:cs typeface="Calibri Light"/>
              </a:rPr>
              <a:t>SOMMAIRE</a:t>
            </a:r>
            <a:endParaRPr lang="en-US" sz="540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4246" y="2694522"/>
            <a:ext cx="3928052" cy="21753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buChar char="•"/>
            </a:pPr>
            <a:r>
              <a:rPr lang="en-US" sz="1600" err="1">
                <a:solidFill>
                  <a:srgbClr val="0070C0"/>
                </a:solidFill>
                <a:ea typeface="+mn-lt"/>
                <a:cs typeface="+mn-lt"/>
              </a:rPr>
              <a:t>Contexte</a:t>
            </a:r>
            <a:endParaRPr lang="en-US" sz="1600">
              <a:solidFill>
                <a:srgbClr val="0070C0"/>
              </a:solidFill>
              <a:ea typeface="+mn-lt"/>
              <a:cs typeface="+mn-lt"/>
            </a:endParaRPr>
          </a:p>
          <a:p>
            <a:pPr marL="285750" indent="-285750" algn="l">
              <a:buChar char="•"/>
            </a:pPr>
            <a:r>
              <a:rPr lang="en-US" sz="1600">
                <a:solidFill>
                  <a:srgbClr val="0070C0"/>
                </a:solidFill>
                <a:ea typeface="+mn-lt"/>
                <a:cs typeface="+mn-lt"/>
              </a:rPr>
              <a:t>Groupe et le </a:t>
            </a:r>
            <a:r>
              <a:rPr lang="en-US" sz="1600" err="1">
                <a:solidFill>
                  <a:srgbClr val="0070C0"/>
                </a:solidFill>
                <a:ea typeface="+mn-lt"/>
                <a:cs typeface="+mn-lt"/>
              </a:rPr>
              <a:t>rôle</a:t>
            </a:r>
            <a:r>
              <a:rPr lang="en-US" sz="1600">
                <a:solidFill>
                  <a:srgbClr val="0070C0"/>
                </a:solidFill>
                <a:ea typeface="+mn-lt"/>
                <a:cs typeface="+mn-lt"/>
              </a:rPr>
              <a:t> de chacun </a:t>
            </a:r>
          </a:p>
          <a:p>
            <a:pPr marL="285750" indent="-285750" algn="l">
              <a:buChar char="•"/>
            </a:pPr>
            <a:r>
              <a:rPr lang="en-US" sz="1600">
                <a:solidFill>
                  <a:srgbClr val="0070C0"/>
                </a:solidFill>
                <a:ea typeface="+mn-lt"/>
                <a:cs typeface="+mn-lt"/>
              </a:rPr>
              <a:t>Le </a:t>
            </a:r>
            <a:r>
              <a:rPr lang="en-US" sz="1600" err="1">
                <a:solidFill>
                  <a:srgbClr val="0070C0"/>
                </a:solidFill>
                <a:ea typeface="+mn-lt"/>
                <a:cs typeface="+mn-lt"/>
              </a:rPr>
              <a:t>projet</a:t>
            </a:r>
            <a:endParaRPr lang="en-US" sz="1600">
              <a:solidFill>
                <a:srgbClr val="0070C0"/>
              </a:solidFill>
              <a:ea typeface="+mn-lt"/>
              <a:cs typeface="+mn-lt"/>
            </a:endParaRPr>
          </a:p>
          <a:p>
            <a:pPr marL="285750" indent="-285750" algn="l">
              <a:buChar char="•"/>
            </a:pPr>
            <a:r>
              <a:rPr lang="en-US" sz="1600">
                <a:solidFill>
                  <a:srgbClr val="0070C0"/>
                </a:solidFill>
                <a:ea typeface="+mn-lt"/>
                <a:cs typeface="+mn-lt"/>
              </a:rPr>
              <a:t>Solution </a:t>
            </a:r>
            <a:r>
              <a:rPr lang="en-US" sz="1600" err="1">
                <a:solidFill>
                  <a:srgbClr val="0070C0"/>
                </a:solidFill>
                <a:ea typeface="+mn-lt"/>
                <a:cs typeface="+mn-lt"/>
              </a:rPr>
              <a:t>proposée</a:t>
            </a:r>
            <a:r>
              <a:rPr lang="en-US" sz="1600">
                <a:solidFill>
                  <a:srgbClr val="0070C0"/>
                </a:solidFill>
                <a:ea typeface="+mn-lt"/>
                <a:cs typeface="+mn-lt"/>
              </a:rPr>
              <a:t> / </a:t>
            </a:r>
            <a:r>
              <a:rPr lang="en-US" sz="1600" err="1">
                <a:solidFill>
                  <a:srgbClr val="0070C0"/>
                </a:solidFill>
                <a:ea typeface="+mn-lt"/>
                <a:cs typeface="+mn-lt"/>
              </a:rPr>
              <a:t>développée</a:t>
            </a:r>
          </a:p>
          <a:p>
            <a:pPr marL="285750" indent="-285750" algn="l">
              <a:buChar char="•"/>
            </a:pPr>
            <a:r>
              <a:rPr lang="en-US" sz="1600">
                <a:solidFill>
                  <a:srgbClr val="0070C0"/>
                </a:solidFill>
                <a:ea typeface="+mn-lt"/>
                <a:cs typeface="+mn-lt"/>
              </a:rPr>
              <a:t>Conclusion et retours </a:t>
            </a:r>
            <a:r>
              <a:rPr lang="en-US" sz="1600" err="1">
                <a:solidFill>
                  <a:srgbClr val="0070C0"/>
                </a:solidFill>
                <a:ea typeface="+mn-lt"/>
                <a:cs typeface="+mn-lt"/>
              </a:rPr>
              <a:t>d'expériences</a:t>
            </a:r>
            <a:endParaRPr lang="en-US" sz="1600">
              <a:solidFill>
                <a:srgbClr val="0070C0"/>
              </a:solidFill>
              <a:ea typeface="+mn-lt"/>
              <a:cs typeface="+mn-lt"/>
            </a:endParaRPr>
          </a:p>
        </p:txBody>
      </p:sp>
      <p:pic>
        <p:nvPicPr>
          <p:cNvPr id="5" name="Picture 4" descr="Wall E PNG HD Image - PNG All">
            <a:extLst>
              <a:ext uri="{FF2B5EF4-FFF2-40B4-BE49-F238E27FC236}">
                <a16:creationId xmlns:a16="http://schemas.microsoft.com/office/drawing/2014/main" id="{6884B9F7-01AE-0A59-A19A-2A60EDB37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522" y="3439949"/>
            <a:ext cx="21812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0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rry Milky Way Galaxy image - Free stock photo - Public Domain photo ...">
            <a:extLst>
              <a:ext uri="{FF2B5EF4-FFF2-40B4-BE49-F238E27FC236}">
                <a16:creationId xmlns:a16="http://schemas.microsoft.com/office/drawing/2014/main" id="{BE8E6C81-CD55-2D95-DD34-12BBE1181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582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CONTEXTE</a:t>
            </a:r>
          </a:p>
        </p:txBody>
      </p:sp>
      <p:sp>
        <p:nvSpPr>
          <p:cNvPr id="5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4300" indent="-342900" algn="l">
              <a:buFont typeface="Wingdings" panose="020B0604020202020204" pitchFamily="34" charset="0"/>
              <a:buChar char="v"/>
            </a:pPr>
            <a:r>
              <a:rPr lang="en-US" sz="2200">
                <a:solidFill>
                  <a:schemeClr val="bg1"/>
                </a:solidFill>
              </a:rPr>
              <a:t>Un </a:t>
            </a:r>
            <a:r>
              <a:rPr lang="en-US" sz="2200" err="1">
                <a:solidFill>
                  <a:schemeClr val="bg1"/>
                </a:solidFill>
              </a:rPr>
              <a:t>projet</a:t>
            </a:r>
            <a:r>
              <a:rPr lang="en-US" sz="2200">
                <a:solidFill>
                  <a:schemeClr val="bg1"/>
                </a:solidFill>
              </a:rPr>
              <a:t> </a:t>
            </a:r>
            <a:r>
              <a:rPr lang="en-US" sz="2200" err="1">
                <a:solidFill>
                  <a:schemeClr val="bg1"/>
                </a:solidFill>
              </a:rPr>
              <a:t>réunissant</a:t>
            </a:r>
            <a:r>
              <a:rPr lang="en-US" sz="2200">
                <a:solidFill>
                  <a:schemeClr val="bg1"/>
                </a:solidFill>
              </a:rPr>
              <a:t> tout </a:t>
            </a:r>
            <a:r>
              <a:rPr lang="en-US" sz="2200" err="1">
                <a:solidFill>
                  <a:schemeClr val="bg1"/>
                </a:solidFill>
              </a:rPr>
              <a:t>ce</a:t>
            </a:r>
            <a:r>
              <a:rPr lang="en-US" sz="2200">
                <a:solidFill>
                  <a:schemeClr val="bg1"/>
                </a:solidFill>
              </a:rPr>
              <a:t> </a:t>
            </a:r>
            <a:r>
              <a:rPr lang="en-US" sz="2200" err="1">
                <a:solidFill>
                  <a:schemeClr val="bg1"/>
                </a:solidFill>
              </a:rPr>
              <a:t>qu'on</a:t>
            </a:r>
            <a:r>
              <a:rPr lang="en-US" sz="2200">
                <a:solidFill>
                  <a:schemeClr val="bg1"/>
                </a:solidFill>
              </a:rPr>
              <a:t> a vu </a:t>
            </a:r>
            <a:r>
              <a:rPr lang="en-US" sz="2200" err="1">
                <a:solidFill>
                  <a:schemeClr val="bg1"/>
                </a:solidFill>
              </a:rPr>
              <a:t>cette</a:t>
            </a:r>
            <a:r>
              <a:rPr lang="en-US" sz="2200">
                <a:solidFill>
                  <a:schemeClr val="bg1"/>
                </a:solidFill>
              </a:rPr>
              <a:t> </a:t>
            </a:r>
            <a:r>
              <a:rPr lang="en-US" sz="2200" err="1">
                <a:solidFill>
                  <a:schemeClr val="bg1"/>
                </a:solidFill>
              </a:rPr>
              <a:t>semaine</a:t>
            </a:r>
            <a:r>
              <a:rPr lang="en-US" sz="2200">
                <a:solidFill>
                  <a:schemeClr val="bg1"/>
                </a:solidFill>
              </a:rPr>
              <a:t> dans le module API MERN</a:t>
            </a:r>
            <a:endParaRPr lang="en-US">
              <a:solidFill>
                <a:schemeClr val="bg1"/>
              </a:solidFill>
            </a:endParaRPr>
          </a:p>
          <a:p>
            <a:pPr marL="114300" indent="-342900" algn="l">
              <a:buFont typeface="Wingdings" panose="020B0604020202020204" pitchFamily="34" charset="0"/>
              <a:buChar char="v"/>
            </a:pPr>
            <a:r>
              <a:rPr lang="en-US" sz="2200" err="1">
                <a:solidFill>
                  <a:schemeClr val="bg1"/>
                </a:solidFill>
              </a:rPr>
              <a:t>Développer</a:t>
            </a:r>
            <a:r>
              <a:rPr lang="en-US" sz="2200">
                <a:solidFill>
                  <a:schemeClr val="bg1"/>
                </a:solidFill>
              </a:rPr>
              <a:t> </a:t>
            </a:r>
            <a:r>
              <a:rPr lang="en-US" sz="2200" err="1">
                <a:solidFill>
                  <a:schemeClr val="bg1"/>
                </a:solidFill>
              </a:rPr>
              <a:t>une</a:t>
            </a:r>
            <a:r>
              <a:rPr lang="en-US" sz="2200">
                <a:solidFill>
                  <a:schemeClr val="bg1"/>
                </a:solidFill>
              </a:rPr>
              <a:t> application web </a:t>
            </a:r>
            <a:endParaRPr lang="en-US" sz="2200">
              <a:solidFill>
                <a:schemeClr val="bg1"/>
              </a:solidFill>
              <a:cs typeface="Calibri" panose="020F0502020204030204"/>
            </a:endParaRPr>
          </a:p>
          <a:p>
            <a:pPr marL="114300" indent="-342900" algn="l">
              <a:buFont typeface="Wingdings" panose="020B0604020202020204" pitchFamily="34" charset="0"/>
              <a:buChar char="v"/>
            </a:pPr>
            <a:r>
              <a:rPr lang="en-US" sz="2200">
                <a:solidFill>
                  <a:schemeClr val="bg1"/>
                </a:solidFill>
              </a:rPr>
              <a:t>Les </a:t>
            </a:r>
            <a:r>
              <a:rPr lang="en-US" sz="2200" err="1">
                <a:solidFill>
                  <a:schemeClr val="bg1"/>
                </a:solidFill>
              </a:rPr>
              <a:t>contraintes</a:t>
            </a:r>
            <a:r>
              <a:rPr lang="en-US" sz="2200">
                <a:solidFill>
                  <a:schemeClr val="bg1"/>
                </a:solidFill>
              </a:rPr>
              <a:t> :</a:t>
            </a:r>
            <a:endParaRPr lang="en-US" sz="2200">
              <a:solidFill>
                <a:schemeClr val="bg1"/>
              </a:solidFill>
              <a:cs typeface="Calibri" panose="020F0502020204030204"/>
            </a:endParaRP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React pour le frontend 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NodeJS et Express pour le backend (API)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MongoDB pour la base de données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Git et GitHub pour le versioning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8" descr="Candy Caramella | Space Goofs Wiki | Fandom">
            <a:extLst>
              <a:ext uri="{FF2B5EF4-FFF2-40B4-BE49-F238E27FC236}">
                <a16:creationId xmlns:a16="http://schemas.microsoft.com/office/drawing/2014/main" id="{54251845-8ED5-028A-DD2B-6B33BB45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87" y="3522442"/>
            <a:ext cx="4235776" cy="31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0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rry Milky Way Galaxy image - Free stock photo - Public Domain photo ...">
            <a:extLst>
              <a:ext uri="{FF2B5EF4-FFF2-40B4-BE49-F238E27FC236}">
                <a16:creationId xmlns:a16="http://schemas.microsoft.com/office/drawing/2014/main" id="{BE8E6C81-CD55-2D95-DD34-12BBE1181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7952" r="7952" b="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459" y="577228"/>
            <a:ext cx="6241130" cy="16354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Groupe et rôle de chacun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695" y="2094095"/>
            <a:ext cx="6787785" cy="427140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/>
            <a:r>
              <a:rPr lang="en-US">
                <a:solidFill>
                  <a:srgbClr val="FFFFFF"/>
                </a:solidFill>
                <a:cs typeface="Calibri"/>
              </a:rPr>
              <a:t>Oussama : </a:t>
            </a:r>
            <a:endParaRPr lang="en-US">
              <a:solidFill>
                <a:srgbClr val="000000"/>
              </a:solidFill>
              <a:ea typeface="Calibri" panose="020F0502020204030204"/>
              <a:cs typeface="Calibri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FFFFFF"/>
                </a:solidFill>
                <a:cs typeface="Calibri"/>
              </a:rPr>
              <a:t>gestion </a:t>
            </a:r>
            <a:r>
              <a:rPr lang="en-US" err="1">
                <a:solidFill>
                  <a:srgbClr val="FFFFFF"/>
                </a:solidFill>
                <a:cs typeface="Calibri"/>
              </a:rPr>
              <a:t>authentification</a:t>
            </a:r>
            <a:r>
              <a:rPr lang="en-US">
                <a:solidFill>
                  <a:srgbClr val="FFFFFF"/>
                </a:solidFill>
                <a:cs typeface="Calibri"/>
              </a:rPr>
              <a:t>, connection, inscription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FFFFFF"/>
                </a:solidFill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cs typeface="Calibri"/>
              </a:rPr>
              <a:t>modèle</a:t>
            </a:r>
            <a:r>
              <a:rPr lang="en-US">
                <a:solidFill>
                  <a:srgbClr val="FFFFFF"/>
                </a:solidFill>
                <a:cs typeface="Calibri"/>
              </a:rPr>
              <a:t>, API route et controller User</a:t>
            </a:r>
            <a:endParaRPr lang="en-US">
              <a:cs typeface="Calibri" panose="020F0502020204030204"/>
            </a:endParaRPr>
          </a:p>
          <a:p>
            <a:pPr algn="l"/>
            <a:r>
              <a:rPr lang="en-US">
                <a:solidFill>
                  <a:srgbClr val="FFFFFF"/>
                </a:solidFill>
                <a:cs typeface="Calibri"/>
              </a:rPr>
              <a:t>Julia :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 algn="l">
              <a:buChar char="•"/>
            </a:pP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Initialisation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des repositories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github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pour le front et backend</a:t>
            </a:r>
            <a:endParaRPr lang="en-US"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en-US" err="1">
                <a:solidFill>
                  <a:srgbClr val="FFFFFF"/>
                </a:solidFill>
                <a:cs typeface="Calibri"/>
              </a:rPr>
              <a:t>Modèle</a:t>
            </a:r>
            <a:r>
              <a:rPr lang="en-US">
                <a:solidFill>
                  <a:srgbClr val="FFFFFF"/>
                </a:solidFill>
                <a:cs typeface="Calibri"/>
              </a:rPr>
              <a:t>, API routes et </a:t>
            </a:r>
            <a:r>
              <a:rPr lang="en-US" err="1">
                <a:solidFill>
                  <a:srgbClr val="FFFFFF"/>
                </a:solidFill>
                <a:cs typeface="Calibri"/>
              </a:rPr>
              <a:t>crontroller</a:t>
            </a:r>
            <a:r>
              <a:rPr lang="en-US">
                <a:solidFill>
                  <a:srgbClr val="FFFFFF"/>
                </a:solidFill>
                <a:cs typeface="Calibri"/>
              </a:rPr>
              <a:t> destinations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FFFFFF"/>
                </a:solidFill>
                <a:cs typeface="Calibri"/>
              </a:rPr>
              <a:t>Front destinations et </a:t>
            </a:r>
            <a:r>
              <a:rPr lang="en-US" err="1">
                <a:solidFill>
                  <a:srgbClr val="FFFFFF"/>
                </a:solidFill>
                <a:cs typeface="Calibri"/>
              </a:rPr>
              <a:t>détails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FFFFFF"/>
                </a:solidFill>
                <a:cs typeface="Calibri"/>
              </a:rPr>
              <a:t>ppt</a:t>
            </a:r>
          </a:p>
          <a:p>
            <a:pPr algn="l"/>
            <a:r>
              <a:rPr lang="en-US">
                <a:solidFill>
                  <a:srgbClr val="FFFFFF"/>
                </a:solidFill>
                <a:cs typeface="Calibri"/>
              </a:rPr>
              <a:t>Fares : </a:t>
            </a:r>
          </a:p>
          <a:p>
            <a:pPr marL="342900" indent="-342900" algn="l">
              <a:buChar char="•"/>
            </a:pPr>
            <a:r>
              <a:rPr lang="en-US" err="1">
                <a:solidFill>
                  <a:srgbClr val="FFFFFF"/>
                </a:solidFill>
                <a:cs typeface="Calibri"/>
              </a:rPr>
              <a:t>Modèle</a:t>
            </a:r>
            <a:r>
              <a:rPr lang="en-US">
                <a:solidFill>
                  <a:srgbClr val="FFFFFF"/>
                </a:solidFill>
                <a:cs typeface="Calibri"/>
              </a:rPr>
              <a:t>, API routes et controllers de </a:t>
            </a:r>
            <a:r>
              <a:rPr lang="en-US" err="1">
                <a:solidFill>
                  <a:srgbClr val="FFFFFF"/>
                </a:solidFill>
                <a:cs typeface="Calibri"/>
              </a:rPr>
              <a:t>réservations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FFFFFF"/>
                </a:solidFill>
                <a:cs typeface="Calibri"/>
              </a:rPr>
              <a:t>Popup des </a:t>
            </a:r>
            <a:r>
              <a:rPr lang="en-US" err="1">
                <a:solidFill>
                  <a:srgbClr val="FFFFFF"/>
                </a:solidFill>
                <a:cs typeface="Calibri"/>
              </a:rPr>
              <a:t>réservations</a:t>
            </a:r>
            <a:r>
              <a:rPr lang="en-US">
                <a:solidFill>
                  <a:srgbClr val="FFFFFF"/>
                </a:solidFill>
                <a:cs typeface="Calibri"/>
              </a:rPr>
              <a:t> back/front</a:t>
            </a:r>
          </a:p>
          <a:p>
            <a:pPr algn="l"/>
            <a:endParaRPr lang="en-US">
              <a:solidFill>
                <a:srgbClr val="FFFFFF"/>
              </a:solidFill>
              <a:ea typeface="Calibri"/>
              <a:cs typeface="Calibri"/>
            </a:endParaRPr>
          </a:p>
          <a:p>
            <a:pPr algn="l"/>
            <a:r>
              <a:rPr lang="en-US" err="1">
                <a:solidFill>
                  <a:srgbClr val="FFFFFF"/>
                </a:solidFill>
                <a:ea typeface="Calibri"/>
                <a:cs typeface="Calibri"/>
              </a:rPr>
              <a:t>Outils</a:t>
            </a: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 : Trello / </a:t>
            </a:r>
            <a:r>
              <a:rPr lang="en-US" err="1">
                <a:solidFill>
                  <a:srgbClr val="FFFFFF"/>
                </a:solidFill>
                <a:ea typeface="Calibri"/>
                <a:cs typeface="Calibri"/>
              </a:rPr>
              <a:t>Github</a:t>
            </a: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 / Atlas / Postman / Vscode </a:t>
            </a:r>
          </a:p>
        </p:txBody>
      </p:sp>
      <p:pic>
        <p:nvPicPr>
          <p:cNvPr id="5" name="Picture 4" descr="Sticker de globaldj sur other zinzin zinzolined boucle espace - Sticker ...">
            <a:extLst>
              <a:ext uri="{FF2B5EF4-FFF2-40B4-BE49-F238E27FC236}">
                <a16:creationId xmlns:a16="http://schemas.microsoft.com/office/drawing/2014/main" id="{EAB3797C-E209-A5FF-AD79-21A7B5565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22" r="642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E134B4-A1C7-87DD-BE8F-A9E284A9F6CB}"/>
              </a:ext>
            </a:extLst>
          </p:cNvPr>
          <p:cNvSpPr/>
          <p:nvPr/>
        </p:nvSpPr>
        <p:spPr>
          <a:xfrm>
            <a:off x="329938" y="1822515"/>
            <a:ext cx="5671793" cy="62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8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rry Milky Way Galaxy image - Free stock photo - Public Domain photo ...">
            <a:extLst>
              <a:ext uri="{FF2B5EF4-FFF2-40B4-BE49-F238E27FC236}">
                <a16:creationId xmlns:a16="http://schemas.microsoft.com/office/drawing/2014/main" id="{BE8E6C81-CD55-2D95-DD34-12BBE1181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582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  <a:cs typeface="Calibri Light"/>
              </a:rPr>
              <a:t>Le </a:t>
            </a:r>
            <a:r>
              <a:rPr lang="en-US" sz="5400" err="1">
                <a:solidFill>
                  <a:schemeClr val="bg1"/>
                </a:solidFill>
                <a:cs typeface="Calibri Light"/>
              </a:rPr>
              <a:t>projet</a:t>
            </a:r>
            <a:r>
              <a:rPr lang="en-US" sz="5400">
                <a:solidFill>
                  <a:schemeClr val="bg1"/>
                </a:solidFill>
                <a:cs typeface="Calibri Light"/>
              </a:rPr>
              <a:t> </a:t>
            </a:r>
          </a:p>
        </p:txBody>
      </p:sp>
      <p:sp>
        <p:nvSpPr>
          <p:cNvPr id="5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037" y="1878757"/>
            <a:ext cx="10562733" cy="4381143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sz="2200" err="1">
                <a:solidFill>
                  <a:schemeClr val="bg1"/>
                </a:solidFill>
                <a:ea typeface="+mn-lt"/>
                <a:cs typeface="+mn-lt"/>
              </a:rPr>
              <a:t>Contexte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 du </a:t>
            </a:r>
            <a:r>
              <a:rPr lang="en-US" sz="2200" err="1">
                <a:solidFill>
                  <a:schemeClr val="bg1"/>
                </a:solidFill>
                <a:ea typeface="+mn-lt"/>
                <a:cs typeface="+mn-lt"/>
              </a:rPr>
              <a:t>projet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571500" lvl="1" indent="-342900" algn="l">
              <a:buFont typeface="Arial,Sans-Serif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Galaxy Tour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est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une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entreprise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extraterrestre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571500" lvl="1" indent="-342900" algn="l">
              <a:buFont typeface="Arial,Sans-Serif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Service : propose de voyager à travers la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galaxie</a:t>
            </a: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571500" lvl="1" indent="-342900" algn="l">
              <a:buFont typeface="Arial,Sans-Serif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Objectif : faire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découvrir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de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nouvelles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contrées</a:t>
            </a: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571500" lvl="1" indent="-342900" algn="l">
              <a:buFont typeface="Arial,Sans-Serif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Motivation  :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Ils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se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sont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récemment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installé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sur la terre et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souhaite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proposer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leur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service de voyage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intergalactique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aux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être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humains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571500" lvl="1" indent="-342900" algn="l">
              <a:buFont typeface="Arial,Sans-Serif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Moyen :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une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application web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recensant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les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différents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voyages</a:t>
            </a:r>
            <a:endParaRPr lang="en-US">
              <a:solidFill>
                <a:schemeClr val="bg1"/>
              </a:solidFill>
            </a:endParaRPr>
          </a:p>
          <a:p>
            <a:pPr marL="228600" lvl="1" algn="l"/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114300" indent="-342900" algn="l">
              <a:buFont typeface="Wingdings" panose="020B0604020202020204" pitchFamily="34" charset="0"/>
              <a:buChar char="Ø"/>
            </a:pPr>
            <a:r>
              <a:rPr lang="en-US" sz="2200" err="1">
                <a:solidFill>
                  <a:schemeClr val="bg1"/>
                </a:solidFill>
                <a:ea typeface="+mn-lt"/>
                <a:cs typeface="+mn-lt"/>
              </a:rPr>
              <a:t>Tâches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200" err="1">
                <a:solidFill>
                  <a:schemeClr val="bg1"/>
                </a:solidFill>
                <a:ea typeface="+mn-lt"/>
                <a:cs typeface="+mn-lt"/>
              </a:rPr>
              <a:t>réalisés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Liste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des voyages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disponibles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, et le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détail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,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Les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utilisateurs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peuvent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s’inscrire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, et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s'identifier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,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Les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adhérents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sont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représentés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avec un nom, email et mot de passe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Une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fois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inscrit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l’utilisateur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peut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cliquer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sur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participer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à un voyage:</a:t>
            </a:r>
          </a:p>
          <a:p>
            <a:pPr lvl="2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il le fait,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une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popup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s’ouvre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avec le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nombre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de places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souhaité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,</a:t>
            </a:r>
          </a:p>
          <a:p>
            <a:pPr lvl="2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 la date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envisagé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pour le voyage, </a:t>
            </a:r>
          </a:p>
          <a:p>
            <a:pPr lvl="2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et un bouton de validation.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Lors de la validation,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l’utilisateur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doit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pouvoir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avoir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un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historique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des voyages.</a:t>
            </a:r>
          </a:p>
          <a:p>
            <a:pPr marL="571500" lvl="1" indent="-342900" algn="l">
              <a:buChar char="•"/>
            </a:pP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228600" lvl="1" algn="l"/>
            <a:endParaRPr lang="en-US" sz="1800">
              <a:solidFill>
                <a:schemeClr val="bg1"/>
              </a:solidFill>
              <a:cs typeface="Calibri"/>
            </a:endParaRPr>
          </a:p>
          <a:p>
            <a:pPr marL="228600" lvl="1" algn="l"/>
            <a:endParaRPr lang="en-US" sz="1800">
              <a:solidFill>
                <a:schemeClr val="bg1"/>
              </a:solidFill>
              <a:cs typeface="Calibri"/>
            </a:endParaRPr>
          </a:p>
          <a:p>
            <a:pPr marL="228600" lvl="1" algn="l"/>
            <a:endParaRPr lang="en-US" sz="18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4" descr="Bud Budiovitch png by PPGFanantic2000 on DeviantArt">
            <a:extLst>
              <a:ext uri="{FF2B5EF4-FFF2-40B4-BE49-F238E27FC236}">
                <a16:creationId xmlns:a16="http://schemas.microsoft.com/office/drawing/2014/main" id="{7678AE61-0133-5F73-12D6-2A30DD89D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99" y="-584462"/>
            <a:ext cx="3852321" cy="74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8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rry Milky Way Galaxy image - Free stock photo - Public Domain photo ...">
            <a:extLst>
              <a:ext uri="{FF2B5EF4-FFF2-40B4-BE49-F238E27FC236}">
                <a16:creationId xmlns:a16="http://schemas.microsoft.com/office/drawing/2014/main" id="{BE8E6C81-CD55-2D95-DD34-12BBE1181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7952" r="7952" b="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 et réalisation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219785"/>
            <a:ext cx="5815172" cy="39571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4300"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Lien </a:t>
            </a:r>
            <a:r>
              <a:rPr lang="en-US" sz="2000" err="1">
                <a:solidFill>
                  <a:srgbClr val="FFFFFF"/>
                </a:solidFill>
              </a:rPr>
              <a:t>api</a:t>
            </a:r>
            <a:r>
              <a:rPr lang="en-US" sz="2000">
                <a:solidFill>
                  <a:srgbClr val="FFFFFF"/>
                </a:solidFill>
              </a:rPr>
              <a:t> : </a:t>
            </a:r>
          </a:p>
          <a:p>
            <a:pPr marL="685800" lvl="1" indent="-342900" algn="l">
              <a:buChar char="•"/>
            </a:pPr>
            <a:r>
              <a:rPr lang="en-US">
                <a:solidFill>
                  <a:srgbClr val="FFFFFF"/>
                </a:solidFill>
              </a:rPr>
              <a:t>User : 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1943100" lvl="4" indent="-228600" algn="l">
              <a:buFont typeface="Arial,Sans-Serif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localhost:4000/user/signup</a:t>
            </a:r>
            <a:endParaRPr lang="en-US" sz="1400" err="1">
              <a:solidFill>
                <a:srgbClr val="FFFFFF"/>
              </a:solidFill>
              <a:ea typeface="Calibri"/>
              <a:cs typeface="Calibri"/>
            </a:endParaRPr>
          </a:p>
          <a:p>
            <a:pPr marL="1943100" lvl="4" indent="-228600" algn="l">
              <a:buFont typeface="Arial,Sans-Serif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localhost:4000/user/login</a:t>
            </a:r>
            <a:endParaRPr lang="en-US"/>
          </a:p>
          <a:p>
            <a:pPr marL="571500" lvl="1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Destination :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1943100" lvl="4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 localhost:4000/</a:t>
            </a:r>
            <a:r>
              <a:rPr lang="en-US" err="1">
                <a:solidFill>
                  <a:srgbClr val="FFFFFF"/>
                </a:solidFill>
              </a:rPr>
              <a:t>api</a:t>
            </a:r>
            <a:r>
              <a:rPr lang="en-US">
                <a:solidFill>
                  <a:srgbClr val="FFFFFF"/>
                </a:solidFill>
              </a:rPr>
              <a:t>/destinations /:id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571500" lvl="1" indent="-228600" algn="l"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FFFFFF"/>
                </a:solidFill>
              </a:rPr>
              <a:t>Réservation</a:t>
            </a:r>
            <a:r>
              <a:rPr lang="en-US">
                <a:solidFill>
                  <a:srgbClr val="FFFFFF"/>
                </a:solidFill>
              </a:rPr>
              <a:t> : 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1885950" indent="-171450" algn="l">
              <a:buChar char="•"/>
            </a:pPr>
            <a:r>
              <a:rPr lang="en-US" sz="1400">
                <a:solidFill>
                  <a:schemeClr val="bg1"/>
                </a:solidFill>
                <a:ea typeface="Calibri"/>
                <a:cs typeface="Calibri"/>
              </a:rPr>
              <a:t>localhost:4000/</a:t>
            </a:r>
            <a:r>
              <a:rPr lang="en-US" sz="140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reservations</a:t>
            </a:r>
          </a:p>
          <a:p>
            <a:pPr marL="114300" indent="-228600" algn="l">
              <a:buChar char="•"/>
            </a:pPr>
            <a:r>
              <a:rPr lang="en-US" sz="2000">
                <a:solidFill>
                  <a:srgbClr val="FFFFFF"/>
                </a:solidFill>
              </a:rPr>
              <a:t>Lien app : </a:t>
            </a:r>
            <a:r>
              <a:rPr lang="en-US" sz="2000">
                <a:solidFill>
                  <a:srgbClr val="FFFFFF"/>
                </a:solidFill>
                <a:hlinkClick r:id="rId3"/>
              </a:rPr>
              <a:t>React App</a:t>
            </a:r>
            <a:endParaRPr lang="en-US" sz="2000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  <a:p>
            <a:pPr marL="114300"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Code</a:t>
            </a:r>
            <a:endParaRPr lang="en-US" sz="2000">
              <a:solidFill>
                <a:srgbClr val="FFFFFF"/>
              </a:solidFill>
              <a:cs typeface="Calibri" panose="020F0502020204030204"/>
            </a:endParaRPr>
          </a:p>
          <a:p>
            <a:pPr marL="114300"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marL="571500" lvl="1"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marL="228600" lvl="1"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marL="228600" lvl="1"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marL="228600" lvl="1"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Guardians of The Galaxy Rocket Raccoon PNG Free Download - PNG All">
            <a:extLst>
              <a:ext uri="{FF2B5EF4-FFF2-40B4-BE49-F238E27FC236}">
                <a16:creationId xmlns:a16="http://schemas.microsoft.com/office/drawing/2014/main" id="{77143E7D-5026-3E39-269C-E111D0080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24090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EE2F16-4F52-9A27-45B8-67EAEE6524AB}"/>
              </a:ext>
            </a:extLst>
          </p:cNvPr>
          <p:cNvSpPr/>
          <p:nvPr/>
        </p:nvSpPr>
        <p:spPr>
          <a:xfrm>
            <a:off x="675587" y="1571134"/>
            <a:ext cx="5671793" cy="62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6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DA75FE-F308-FE3F-7826-34E8B797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10" y="-24302"/>
            <a:ext cx="12586746" cy="688303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53738" y="2793249"/>
            <a:ext cx="5750838" cy="2417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lvl="1" algn="l"/>
            <a:r>
              <a:rPr lang="en-US">
                <a:solidFill>
                  <a:srgbClr val="FFFFFF"/>
                </a:solidFill>
                <a:cs typeface="Calibri"/>
              </a:rPr>
              <a:t>Vues </a:t>
            </a:r>
            <a:r>
              <a:rPr lang="en-US" err="1">
                <a:solidFill>
                  <a:srgbClr val="FFFFFF"/>
                </a:solidFill>
                <a:cs typeface="Calibri"/>
              </a:rPr>
              <a:t>en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cours</a:t>
            </a:r>
            <a:r>
              <a:rPr lang="en-US">
                <a:solidFill>
                  <a:srgbClr val="FFFFFF"/>
                </a:solidFill>
                <a:cs typeface="Calibri"/>
              </a:rPr>
              <a:t> et mise </a:t>
            </a:r>
            <a:r>
              <a:rPr lang="en-US" err="1">
                <a:solidFill>
                  <a:srgbClr val="FFFFFF"/>
                </a:solidFill>
                <a:cs typeface="Calibri"/>
              </a:rPr>
              <a:t>en</a:t>
            </a:r>
            <a:r>
              <a:rPr lang="en-US">
                <a:solidFill>
                  <a:srgbClr val="FFFFFF"/>
                </a:solidFill>
                <a:cs typeface="Calibri"/>
              </a:rPr>
              <a:t> pratique :</a:t>
            </a:r>
          </a:p>
          <a:p>
            <a:pPr marL="1028700" lvl="2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cs typeface="Calibri"/>
              </a:rPr>
              <a:t>MongoDB</a:t>
            </a:r>
          </a:p>
          <a:p>
            <a:pPr marL="1028700" lvl="2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cs typeface="Calibri"/>
              </a:rPr>
              <a:t>Express</a:t>
            </a:r>
          </a:p>
          <a:p>
            <a:pPr marL="1028700" lvl="2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cs typeface="Calibri"/>
              </a:rPr>
              <a:t>React</a:t>
            </a:r>
          </a:p>
          <a:p>
            <a:pPr marL="1028700" lvl="2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cs typeface="Calibri"/>
              </a:rPr>
              <a:t>Node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js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marL="228600" lvl="1"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marL="228600" lvl="1"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marL="228600" lvl="1" indent="-228600" algn="l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289AD0-B1B6-E188-DCA1-FFC1380B4DFF}"/>
              </a:ext>
            </a:extLst>
          </p:cNvPr>
          <p:cNvSpPr/>
          <p:nvPr/>
        </p:nvSpPr>
        <p:spPr>
          <a:xfrm>
            <a:off x="1" y="549896"/>
            <a:ext cx="8059917" cy="17125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>
                <a:latin typeface="Calibri Light"/>
                <a:cs typeface="Calibri Light"/>
              </a:rPr>
              <a:t>Conclusion et retour </a:t>
            </a:r>
            <a:r>
              <a:rPr lang="en-US" sz="4400" err="1">
                <a:latin typeface="Calibri Light"/>
                <a:cs typeface="Calibri Light"/>
              </a:rPr>
              <a:t>d'expérience</a:t>
            </a: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8E2569-1A71-EC99-A4B2-658194E965AD}"/>
              </a:ext>
            </a:extLst>
          </p:cNvPr>
          <p:cNvSpPr/>
          <p:nvPr/>
        </p:nvSpPr>
        <p:spPr>
          <a:xfrm>
            <a:off x="1194062" y="2199587"/>
            <a:ext cx="5671793" cy="62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34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Projet MERN  GALAXY TOUR</vt:lpstr>
      <vt:lpstr>SOMMAIRE</vt:lpstr>
      <vt:lpstr>CONTEXTE</vt:lpstr>
      <vt:lpstr>Groupe et rôle de chacun</vt:lpstr>
      <vt:lpstr>Le projet </vt:lpstr>
      <vt:lpstr>Solution et réalisation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2023-10-27T08:29:33Z</dcterms:created>
  <dcterms:modified xsi:type="dcterms:W3CDTF">2023-10-27T15:24:57Z</dcterms:modified>
</cp:coreProperties>
</file>